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77" r:id="rId8"/>
    <p:sldId id="276" r:id="rId9"/>
    <p:sldId id="275" r:id="rId10"/>
    <p:sldId id="274" r:id="rId11"/>
    <p:sldId id="268" r:id="rId12"/>
    <p:sldId id="269" r:id="rId13"/>
    <p:sldId id="270" r:id="rId14"/>
    <p:sldId id="272" r:id="rId15"/>
    <p:sldId id="278" r:id="rId16"/>
    <p:sldId id="279" r:id="rId17"/>
    <p:sldId id="280" r:id="rId18"/>
    <p:sldId id="281" r:id="rId19"/>
    <p:sldId id="266" r:id="rId20"/>
  </p:sldIdLst>
  <p:sldSz cx="18288000" cy="10287000"/>
  <p:notesSz cx="6858000" cy="9144000"/>
  <p:embeddedFontLst>
    <p:embeddedFont>
      <p:font typeface="윤고딕 Bold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ter Bold" panose="020B0600000101010101" charset="0"/>
      <p:regular r:id="rId26"/>
    </p:embeddedFont>
    <p:embeddedFont>
      <p:font typeface="윤고딕 Semi-Bold" panose="020B0600000101010101" charset="-127"/>
      <p:regular r:id="rId27"/>
    </p:embeddedFont>
    <p:embeddedFont>
      <p:font typeface="Gotham Bold" panose="020B0600000101010101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9147" y="1300137"/>
            <a:ext cx="617442" cy="1095462"/>
          </a:xfrm>
          <a:custGeom>
            <a:avLst/>
            <a:gdLst/>
            <a:ahLst/>
            <a:cxnLst/>
            <a:rect l="l" t="t" r="r" b="b"/>
            <a:pathLst>
              <a:path w="617442" h="1095462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711013"/>
            <a:ext cx="11391901" cy="347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0" spc="-232" dirty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Text Mining</a:t>
            </a:r>
            <a:r>
              <a:rPr lang="ko-KR" altLang="en-US" sz="8000" spc="-232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기반 </a:t>
            </a:r>
            <a:endParaRPr lang="en-US" altLang="ko-KR" sz="8000" spc="-232" dirty="0" smtClean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>
              <a:lnSpc>
                <a:spcPct val="150000"/>
              </a:lnSpc>
            </a:pPr>
            <a:r>
              <a:rPr lang="ko-KR" altLang="en-US" sz="8000" spc="-232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서울 </a:t>
            </a:r>
            <a:r>
              <a:rPr lang="ko-KR" altLang="en-US" sz="8000" spc="-232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관광지 리뷰 </a:t>
            </a:r>
            <a:r>
              <a:rPr lang="ko-KR" altLang="en-US" sz="8000" spc="-232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분석</a:t>
            </a:r>
            <a:endParaRPr lang="en-US" altLang="ko-KR" sz="6000" spc="-232" dirty="0" smtClean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2711" y="6616516"/>
            <a:ext cx="8400401" cy="13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6"/>
              </a:lnSpc>
            </a:pPr>
            <a:r>
              <a:rPr lang="en-US" altLang="ko-KR" sz="4000" dirty="0"/>
              <a:t>Analyzing Seoul Tourist </a:t>
            </a:r>
            <a:r>
              <a:rPr lang="en-US" altLang="ko-KR" sz="4000" dirty="0" smtClean="0"/>
              <a:t>Reviews</a:t>
            </a:r>
          </a:p>
          <a:p>
            <a:pPr>
              <a:lnSpc>
                <a:spcPts val="5316"/>
              </a:lnSpc>
            </a:pPr>
            <a:r>
              <a:rPr lang="en-US" altLang="ko-KR" sz="4000" dirty="0" smtClean="0"/>
              <a:t>Through </a:t>
            </a:r>
            <a:r>
              <a:rPr lang="en-US" altLang="ko-KR" sz="4000" dirty="0"/>
              <a:t>Text Mining</a:t>
            </a:r>
            <a:endParaRPr lang="en-US" sz="3797" b="1" spc="-91" dirty="0">
              <a:solidFill>
                <a:srgbClr val="373737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99051" y="2703353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96104" y="137575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분석 </a:t>
            </a:r>
            <a:r>
              <a:rPr lang="en-US" altLang="ko-KR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 EDA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46768" y="2658063"/>
            <a:ext cx="77020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리뷰를 분석결과 </a:t>
            </a:r>
            <a:r>
              <a:rPr lang="ko-KR" altLang="en-US" sz="2576" spc="-172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아이</a:t>
            </a: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 최다 빈도수를 기록했다</a:t>
            </a:r>
            <a:r>
              <a:rPr lang="en-US" altLang="ko-KR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69" y="3218405"/>
            <a:ext cx="14407631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18738" y="9410700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96104" y="1375750"/>
            <a:ext cx="7628896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분석 </a:t>
            </a:r>
            <a:r>
              <a:rPr lang="en-US" altLang="ko-KR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감성 분석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33600" y="9354354"/>
            <a:ext cx="11734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7"/>
              </a:lnSpc>
              <a:spcBef>
                <a:spcPct val="0"/>
              </a:spcBef>
            </a:pPr>
            <a:r>
              <a:rPr lang="ko-KR" altLang="en-US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한국어 </a:t>
            </a:r>
            <a:r>
              <a:rPr lang="en-US" altLang="ko-KR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BERT </a:t>
            </a:r>
            <a:r>
              <a:rPr lang="ko-KR" altLang="en-US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모델을 사용한 결과</a:t>
            </a:r>
            <a:r>
              <a:rPr lang="en-US" altLang="ko-KR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576" spc="-172" dirty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긍정적인</a:t>
            </a:r>
            <a:r>
              <a:rPr lang="ko-KR" altLang="en-US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리뷰가 많다는 것을 확인할 수 있었습니다</a:t>
            </a:r>
            <a:r>
              <a:rPr lang="en-US" altLang="ko-KR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34" y="2735213"/>
            <a:ext cx="15452466" cy="64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8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41533" y="164939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31571" y="1918424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08937" y="495300"/>
            <a:ext cx="5465963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TOPIC</a:t>
            </a: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1533" y="18033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44314" y="1892975"/>
            <a:ext cx="1070488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LDA </a:t>
            </a: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모델을 사용 </a:t>
            </a:r>
            <a:r>
              <a:rPr lang="ko-KR" altLang="en-US" sz="2576" spc="-172" dirty="0" err="1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했을때</a:t>
            </a: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아이 시간 사람이 중요한 주제로 선정 되었다</a:t>
            </a:r>
            <a:r>
              <a:rPr lang="en-US" altLang="ko-KR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60920"/>
            <a:ext cx="15316200" cy="75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41533" y="1631683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31571" y="8712292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08937" y="477593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워드 </a:t>
            </a: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클라우드</a:t>
            </a:r>
            <a:endParaRPr lang="ko-KR" alt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1533" y="162632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74636" y="8614932"/>
            <a:ext cx="4270406" cy="46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내용을 작성하세요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73" y="1742415"/>
            <a:ext cx="16038769" cy="82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41533" y="1631683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211884" y="1947788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08937" y="477593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지도</a:t>
            </a:r>
            <a:endParaRPr lang="ko-KR" alt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1533" y="162632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02" y="2472866"/>
            <a:ext cx="15247316" cy="69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41533" y="1631683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211884" y="1947788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08937" y="477593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 서비스</a:t>
            </a:r>
            <a:endParaRPr lang="ko-KR" alt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1533" y="162632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7" y="1447734"/>
            <a:ext cx="16230600" cy="88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41533" y="1631683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211884" y="1947788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08937" y="477593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 서비스</a:t>
            </a:r>
            <a:endParaRPr lang="ko-KR" alt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1533" y="162632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33" y="1631683"/>
            <a:ext cx="16255718" cy="86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41533" y="1631683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211884" y="1947788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08937" y="477593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 서비스</a:t>
            </a:r>
            <a:endParaRPr lang="ko-KR" alt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1533" y="162632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33" y="1426311"/>
            <a:ext cx="16281782" cy="88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41533" y="1631683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211884" y="1947788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08937" y="477593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웹 서비스</a:t>
            </a:r>
            <a:endParaRPr lang="ko-KR" alt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1533" y="162632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47" y="1460731"/>
            <a:ext cx="16248185" cy="88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6539" y="3429697"/>
            <a:ext cx="4537689" cy="50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개요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26539" y="8054632"/>
            <a:ext cx="4537689" cy="49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분석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26539" y="4586235"/>
            <a:ext cx="4537689" cy="50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</a:t>
            </a:r>
            <a:r>
              <a:rPr lang="ko-KR" altLang="en-US" sz="2976" spc="-199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수집 방법</a:t>
            </a:r>
            <a:endParaRPr lang="en-US" altLang="ko-KR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44018" y="3429697"/>
            <a:ext cx="4537689" cy="49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TOPIC </a:t>
            </a:r>
            <a:r>
              <a:rPr lang="ko-KR" altLang="en-US" sz="2976" spc="-199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모델링 </a:t>
            </a:r>
            <a:r>
              <a:rPr lang="ko-KR" altLang="en-US" sz="2976" spc="-199" dirty="0" err="1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워드클라우드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26539" y="5742368"/>
            <a:ext cx="4537689" cy="50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전처리 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44018" y="4585829"/>
            <a:ext cx="4537689" cy="49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지도</a:t>
            </a:r>
            <a:endParaRPr lang="en-US" altLang="ko-KR" sz="2976" spc="-199" dirty="0" smtClean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26539" y="6898500"/>
            <a:ext cx="4537689" cy="50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분석 방법론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45942" y="5741962"/>
            <a:ext cx="4537689" cy="50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웹 서비스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399611"/>
            <a:ext cx="678786" cy="613207"/>
            <a:chOff x="0" y="0"/>
            <a:chExt cx="178775" cy="161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556150"/>
            <a:ext cx="678786" cy="613207"/>
            <a:chOff x="0" y="0"/>
            <a:chExt cx="178775" cy="161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46179" y="4555743"/>
            <a:ext cx="678786" cy="613207"/>
            <a:chOff x="0" y="0"/>
            <a:chExt cx="178775" cy="1615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7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148103" y="5711876"/>
            <a:ext cx="678786" cy="613207"/>
            <a:chOff x="0" y="0"/>
            <a:chExt cx="178775" cy="16150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96104" y="137575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14700"/>
            <a:ext cx="15943847" cy="6694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7"/>
              </a:lnSpc>
              <a:spcBef>
                <a:spcPct val="0"/>
              </a:spcBef>
            </a:pPr>
            <a:r>
              <a:rPr lang="ko-KR" altLang="en-US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목표</a:t>
            </a:r>
            <a:r>
              <a:rPr lang="en-US" altLang="ko-KR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:   </a:t>
            </a:r>
            <a:r>
              <a:rPr lang="ko-KR" altLang="en-US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서울 관광지에 대한 </a:t>
            </a:r>
            <a:r>
              <a:rPr lang="ko-KR" altLang="en-US" sz="4000" spc="-279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리뷰 분석</a:t>
            </a:r>
            <a:r>
              <a:rPr lang="ko-KR" altLang="en-US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을 통해  관광지의  특성을 알아보고 </a:t>
            </a:r>
            <a:r>
              <a:rPr lang="en-US" altLang="ko-KR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		    </a:t>
            </a:r>
            <a:r>
              <a:rPr lang="ko-KR" altLang="en-US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관광객들에게 정보 제공</a:t>
            </a:r>
            <a:endParaRPr lang="en-US" altLang="ko-KR" sz="4000" spc="-279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>
              <a:lnSpc>
                <a:spcPts val="5847"/>
              </a:lnSpc>
              <a:spcBef>
                <a:spcPct val="0"/>
              </a:spcBef>
            </a:pPr>
            <a:endParaRPr lang="en-US" altLang="ko-KR" sz="4000" spc="-279" dirty="0" smtClean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>
              <a:lnSpc>
                <a:spcPts val="5847"/>
              </a:lnSpc>
              <a:spcBef>
                <a:spcPct val="0"/>
              </a:spcBef>
            </a:pPr>
            <a:r>
              <a:rPr lang="ko-KR" altLang="en-US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주요 질문</a:t>
            </a:r>
            <a:r>
              <a:rPr lang="en-US" altLang="ko-KR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:</a:t>
            </a:r>
          </a:p>
          <a:p>
            <a:pPr>
              <a:lnSpc>
                <a:spcPts val="5847"/>
              </a:lnSpc>
              <a:spcBef>
                <a:spcPct val="0"/>
              </a:spcBef>
            </a:pPr>
            <a:endParaRPr lang="en-US" altLang="ko-KR" sz="4000" spc="-279" dirty="0" smtClean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>
              <a:lnSpc>
                <a:spcPts val="5847"/>
              </a:lnSpc>
              <a:spcBef>
                <a:spcPct val="0"/>
              </a:spcBef>
            </a:pPr>
            <a:r>
              <a:rPr lang="en-US" altLang="ko-KR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		</a:t>
            </a:r>
            <a:r>
              <a:rPr lang="ko-KR" altLang="en-US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방문객들이 </a:t>
            </a:r>
            <a:r>
              <a:rPr lang="ko-KR" altLang="en-US" sz="4000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가장 </a:t>
            </a:r>
            <a:r>
              <a:rPr lang="ko-KR" altLang="en-US" sz="4000" spc="-279" dirty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긍정적</a:t>
            </a:r>
            <a:r>
              <a:rPr lang="ko-KR" altLang="en-US" sz="4000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으로 평가하는 요소는 무엇인가</a:t>
            </a:r>
            <a:r>
              <a:rPr lang="en-US" altLang="ko-KR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?</a:t>
            </a:r>
          </a:p>
          <a:p>
            <a:pPr>
              <a:lnSpc>
                <a:spcPts val="5847"/>
              </a:lnSpc>
              <a:spcBef>
                <a:spcPct val="0"/>
              </a:spcBef>
            </a:pPr>
            <a:endParaRPr lang="en-US" altLang="ko-KR" sz="4000" spc="-279" dirty="0" smtClean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>
              <a:lnSpc>
                <a:spcPts val="5847"/>
              </a:lnSpc>
              <a:spcBef>
                <a:spcPct val="0"/>
              </a:spcBef>
            </a:pPr>
            <a:r>
              <a:rPr lang="en-US" altLang="ko-KR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		</a:t>
            </a:r>
            <a:r>
              <a:rPr lang="ko-KR" altLang="en-US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어떤 </a:t>
            </a:r>
            <a:r>
              <a:rPr lang="ko-KR" altLang="en-US" sz="4000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관광지가 </a:t>
            </a:r>
            <a:r>
              <a:rPr lang="ko-KR" altLang="en-US" sz="4000" spc="-279" dirty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개선</a:t>
            </a:r>
            <a:r>
              <a:rPr lang="ko-KR" altLang="en-US" sz="4000" spc="-279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 필요한가</a:t>
            </a:r>
            <a:r>
              <a:rPr lang="en-US" altLang="ko-KR" sz="4000" spc="-279" dirty="0" smtClean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?</a:t>
            </a:r>
          </a:p>
          <a:p>
            <a:pPr>
              <a:lnSpc>
                <a:spcPts val="5847"/>
              </a:lnSpc>
              <a:spcBef>
                <a:spcPct val="0"/>
              </a:spcBef>
            </a:pPr>
            <a:endParaRPr lang="en-US" altLang="ko-KR" sz="4000" spc="-279" dirty="0" smtClean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85800" y="1964350"/>
            <a:ext cx="8953500" cy="66024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85800" y="2324100"/>
            <a:ext cx="4733925" cy="794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r>
              <a:rPr lang="ko-KR" altLang="en-US" sz="2499" b="1" dirty="0" smtClean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스포츠 경기 현황 </a:t>
            </a:r>
            <a:endParaRPr lang="en-US" sz="2499" b="1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3204" y="810261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수집 </a:t>
            </a: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방법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85800" y="495300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grpSp>
        <p:nvGrpSpPr>
          <p:cNvPr id="15" name="Group 4"/>
          <p:cNvGrpSpPr/>
          <p:nvPr/>
        </p:nvGrpSpPr>
        <p:grpSpPr>
          <a:xfrm>
            <a:off x="1028700" y="1977888"/>
            <a:ext cx="2763598" cy="935694"/>
            <a:chOff x="0" y="-57150"/>
            <a:chExt cx="727861" cy="246438"/>
          </a:xfrm>
        </p:grpSpPr>
        <p:sp>
          <p:nvSpPr>
            <p:cNvPr id="16" name="Freeform 5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7" name="TextBox 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출처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8" name="Group 7"/>
          <p:cNvGrpSpPr/>
          <p:nvPr/>
        </p:nvGrpSpPr>
        <p:grpSpPr>
          <a:xfrm>
            <a:off x="1000626" y="3778279"/>
            <a:ext cx="2763598" cy="718703"/>
            <a:chOff x="0" y="0"/>
            <a:chExt cx="727861" cy="189288"/>
          </a:xfrm>
        </p:grpSpPr>
        <p:sp>
          <p:nvSpPr>
            <p:cNvPr id="19" name="Freeform 8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0" name="TextBox 9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데이터 유형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23" name="Group 10"/>
          <p:cNvGrpSpPr/>
          <p:nvPr/>
        </p:nvGrpSpPr>
        <p:grpSpPr>
          <a:xfrm>
            <a:off x="1000626" y="5578678"/>
            <a:ext cx="2763598" cy="718703"/>
            <a:chOff x="0" y="0"/>
            <a:chExt cx="727861" cy="189288"/>
          </a:xfrm>
        </p:grpSpPr>
        <p:sp>
          <p:nvSpPr>
            <p:cNvPr id="24" name="Freeform 11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5" name="TextBox 12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도구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26" name="TextBox 16"/>
          <p:cNvSpPr txBox="1"/>
          <p:nvPr/>
        </p:nvSpPr>
        <p:spPr>
          <a:xfrm>
            <a:off x="1000626" y="3083880"/>
            <a:ext cx="12230357" cy="50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네이버 </a:t>
            </a:r>
            <a:r>
              <a:rPr lang="ko-KR" altLang="en-US" sz="3076" spc="-206" dirty="0" err="1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플레이스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리뷰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(NAVER),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서울 관광지 정보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1000626" y="4834172"/>
            <a:ext cx="152781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ko-KR" altLang="en-US" sz="3076" spc="-206" dirty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텍스트 리뷰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방문 횟수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방문 날짜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작성자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정보 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관광지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영업시간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평점 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위치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하루 방문자 수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1044834" y="6627232"/>
            <a:ext cx="15278100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altLang="ko-KR" sz="3076" spc="-206" dirty="0" err="1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BeautifulSoup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: 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HTML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및 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XML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문서에서 데이터를 추출하는 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Python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라이브러리로 사용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altLang="ko-KR" sz="3076" spc="-206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Selenium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: 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웹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브라우저를 자동으로 제어하여 동적 웹 페이지 데이터를 수집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</a:p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altLang="ko-KR" sz="3076" spc="-206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Chrome </a:t>
            </a:r>
            <a:r>
              <a:rPr lang="en-US" altLang="ko-KR" sz="3076" spc="-206" dirty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WebDriver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: 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Selenium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과 함께 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Google Chrome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브라우저를 자동으로 제어하는 데 사용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3076" spc="-206" dirty="0" smtClean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92748" y="174692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92778" y="1903022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467737" y="1856135"/>
            <a:ext cx="306610" cy="32872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936646" y="721818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수집 방법</a:t>
            </a:r>
            <a:endParaRPr lang="en-US" altLang="ko-KR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474928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0024" y="1866046"/>
            <a:ext cx="1022237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7"/>
              </a:lnSpc>
              <a:spcBef>
                <a:spcPct val="0"/>
              </a:spcBef>
            </a:pP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네이버 </a:t>
            </a:r>
            <a:r>
              <a:rPr lang="ko-KR" altLang="en-US" sz="2576" spc="-172" dirty="0" err="1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플레이스</a:t>
            </a: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리뷰 페이지 </a:t>
            </a:r>
            <a:r>
              <a:rPr lang="en-US" altLang="ko-KR" sz="2576" spc="-172" dirty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Crawling</a:t>
            </a: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ko-KR" altLang="en-US" sz="2576" spc="-172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코드 실행 내용 수집 엑셀파일로 저장</a:t>
            </a:r>
            <a:endParaRPr lang="en-US" altLang="ko-KR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607"/>
              </a:lnSpc>
              <a:spcBef>
                <a:spcPct val="0"/>
              </a:spcBef>
            </a:pP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4" y="2351853"/>
            <a:ext cx="12023446" cy="75899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4" y="4001366"/>
            <a:ext cx="5279571" cy="59874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623" y="2303466"/>
            <a:ext cx="5821981" cy="771192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020" y="394156"/>
            <a:ext cx="523726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17145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896104" y="560410"/>
            <a:ext cx="8619496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 과정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24544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grpSp>
        <p:nvGrpSpPr>
          <p:cNvPr id="23" name="Group 4"/>
          <p:cNvGrpSpPr/>
          <p:nvPr/>
        </p:nvGrpSpPr>
        <p:grpSpPr>
          <a:xfrm>
            <a:off x="1028703" y="2851194"/>
            <a:ext cx="5040000" cy="1645603"/>
            <a:chOff x="-13131" y="-47625"/>
            <a:chExt cx="825932" cy="674656"/>
          </a:xfrm>
        </p:grpSpPr>
        <p:sp>
          <p:nvSpPr>
            <p:cNvPr id="24" name="Freeform 5"/>
            <p:cNvSpPr/>
            <p:nvPr/>
          </p:nvSpPr>
          <p:spPr>
            <a:xfrm>
              <a:off x="-13131" y="0"/>
              <a:ext cx="825932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TextBox 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1" name="Group 4"/>
          <p:cNvGrpSpPr/>
          <p:nvPr/>
        </p:nvGrpSpPr>
        <p:grpSpPr>
          <a:xfrm>
            <a:off x="12601565" y="2967360"/>
            <a:ext cx="5040000" cy="1529438"/>
            <a:chOff x="0" y="0"/>
            <a:chExt cx="812800" cy="627031"/>
          </a:xfrm>
        </p:grpSpPr>
        <p:sp>
          <p:nvSpPr>
            <p:cNvPr id="42" name="Freeform 5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43" name="TextBox 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7" name="Group 4"/>
          <p:cNvGrpSpPr/>
          <p:nvPr/>
        </p:nvGrpSpPr>
        <p:grpSpPr>
          <a:xfrm>
            <a:off x="6915132" y="2967360"/>
            <a:ext cx="5040000" cy="1529438"/>
            <a:chOff x="0" y="0"/>
            <a:chExt cx="812800" cy="627031"/>
          </a:xfrm>
        </p:grpSpPr>
        <p:sp>
          <p:nvSpPr>
            <p:cNvPr id="48" name="Freeform 5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49" name="TextBox 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16"/>
          <p:cNvGrpSpPr/>
          <p:nvPr/>
        </p:nvGrpSpPr>
        <p:grpSpPr>
          <a:xfrm>
            <a:off x="7508382" y="2240458"/>
            <a:ext cx="3853499" cy="1453801"/>
            <a:chOff x="0" y="-57150"/>
            <a:chExt cx="249729" cy="300399"/>
          </a:xfrm>
        </p:grpSpPr>
        <p:sp>
          <p:nvSpPr>
            <p:cNvPr id="33" name="Freeform 17"/>
            <p:cNvSpPr/>
            <p:nvPr/>
          </p:nvSpPr>
          <p:spPr>
            <a:xfrm>
              <a:off x="2819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4" name="TextBox 18"/>
            <p:cNvSpPr txBox="1"/>
            <p:nvPr/>
          </p:nvSpPr>
          <p:spPr>
            <a:xfrm>
              <a:off x="0" y="-57150"/>
              <a:ext cx="246910" cy="30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 err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토큰화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27" name="Group 16"/>
          <p:cNvGrpSpPr/>
          <p:nvPr/>
        </p:nvGrpSpPr>
        <p:grpSpPr>
          <a:xfrm>
            <a:off x="13194815" y="2240458"/>
            <a:ext cx="3853499" cy="1453801"/>
            <a:chOff x="0" y="-57150"/>
            <a:chExt cx="249729" cy="300399"/>
          </a:xfrm>
        </p:grpSpPr>
        <p:sp>
          <p:nvSpPr>
            <p:cNvPr id="28" name="Freeform 17"/>
            <p:cNvSpPr/>
            <p:nvPr/>
          </p:nvSpPr>
          <p:spPr>
            <a:xfrm>
              <a:off x="2819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9" name="TextBox 18"/>
            <p:cNvSpPr txBox="1"/>
            <p:nvPr/>
          </p:nvSpPr>
          <p:spPr>
            <a:xfrm>
              <a:off x="0" y="-57150"/>
              <a:ext cx="246910" cy="30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정제 및 표준화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30" name="Group 16"/>
          <p:cNvGrpSpPr/>
          <p:nvPr/>
        </p:nvGrpSpPr>
        <p:grpSpPr>
          <a:xfrm>
            <a:off x="1621953" y="2240458"/>
            <a:ext cx="3853499" cy="1453801"/>
            <a:chOff x="0" y="-57150"/>
            <a:chExt cx="249729" cy="300399"/>
          </a:xfrm>
        </p:grpSpPr>
        <p:sp>
          <p:nvSpPr>
            <p:cNvPr id="31" name="Freeform 17"/>
            <p:cNvSpPr/>
            <p:nvPr/>
          </p:nvSpPr>
          <p:spPr>
            <a:xfrm>
              <a:off x="2819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5" name="TextBox 18"/>
            <p:cNvSpPr txBox="1"/>
            <p:nvPr/>
          </p:nvSpPr>
          <p:spPr>
            <a:xfrm>
              <a:off x="0" y="-57150"/>
              <a:ext cx="246910" cy="300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텍스트 정제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sp>
        <p:nvSpPr>
          <p:cNvPr id="36" name="TextBox 17"/>
          <p:cNvSpPr txBox="1"/>
          <p:nvPr/>
        </p:nvSpPr>
        <p:spPr>
          <a:xfrm>
            <a:off x="1708456" y="3672875"/>
            <a:ext cx="4268459" cy="508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불필요한 문자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제거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7508382" y="3694259"/>
            <a:ext cx="4268459" cy="508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문장을 단어 단위로 분리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13238314" y="3583495"/>
            <a:ext cx="4268459" cy="508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ko-KR" altLang="en-US" sz="3076" spc="-206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불용어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제거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형태소 분석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80" name="TextBox 17"/>
          <p:cNvSpPr txBox="1"/>
          <p:nvPr/>
        </p:nvSpPr>
        <p:spPr>
          <a:xfrm>
            <a:off x="1864187" y="5151357"/>
            <a:ext cx="8619496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분석 방법론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81" name="TextBox 18"/>
          <p:cNvSpPr txBox="1"/>
          <p:nvPr/>
        </p:nvSpPr>
        <p:spPr>
          <a:xfrm>
            <a:off x="996783" y="4836396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grpSp>
        <p:nvGrpSpPr>
          <p:cNvPr id="82" name="Group 4"/>
          <p:cNvGrpSpPr/>
          <p:nvPr/>
        </p:nvGrpSpPr>
        <p:grpSpPr>
          <a:xfrm>
            <a:off x="1512481" y="6708700"/>
            <a:ext cx="2763598" cy="718703"/>
            <a:chOff x="0" y="0"/>
            <a:chExt cx="727861" cy="189288"/>
          </a:xfrm>
        </p:grpSpPr>
        <p:sp>
          <p:nvSpPr>
            <p:cNvPr id="83" name="Freeform 5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84" name="TextBox 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EDA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85" name="Group 7"/>
          <p:cNvGrpSpPr/>
          <p:nvPr/>
        </p:nvGrpSpPr>
        <p:grpSpPr>
          <a:xfrm>
            <a:off x="5700528" y="6703245"/>
            <a:ext cx="2763598" cy="718703"/>
            <a:chOff x="0" y="0"/>
            <a:chExt cx="727861" cy="189288"/>
          </a:xfrm>
        </p:grpSpPr>
        <p:sp>
          <p:nvSpPr>
            <p:cNvPr id="86" name="Freeform 8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87" name="TextBox 9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감성 분석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88" name="Group 10"/>
          <p:cNvGrpSpPr/>
          <p:nvPr/>
        </p:nvGrpSpPr>
        <p:grpSpPr>
          <a:xfrm>
            <a:off x="9776671" y="6703245"/>
            <a:ext cx="2763598" cy="718703"/>
            <a:chOff x="0" y="0"/>
            <a:chExt cx="727861" cy="189288"/>
          </a:xfrm>
        </p:grpSpPr>
        <p:sp>
          <p:nvSpPr>
            <p:cNvPr id="89" name="Freeform 11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90" name="TextBox 12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주제 모델링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91" name="Group 10"/>
          <p:cNvGrpSpPr/>
          <p:nvPr/>
        </p:nvGrpSpPr>
        <p:grpSpPr>
          <a:xfrm>
            <a:off x="13929240" y="6713637"/>
            <a:ext cx="2763598" cy="718703"/>
            <a:chOff x="0" y="0"/>
            <a:chExt cx="727861" cy="189288"/>
          </a:xfrm>
        </p:grpSpPr>
        <p:sp>
          <p:nvSpPr>
            <p:cNvPr id="92" name="Freeform 11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93" name="TextBox 12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ko-KR" altLang="en-US" sz="29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워드 </a:t>
              </a:r>
              <a:r>
                <a:rPr lang="ko-KR" altLang="en-US" sz="2999" b="1" dirty="0" err="1" smtClean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클라우드</a:t>
              </a:r>
              <a:endParaRPr lang="en-US" sz="29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94" name="Group 4"/>
          <p:cNvGrpSpPr/>
          <p:nvPr/>
        </p:nvGrpSpPr>
        <p:grpSpPr>
          <a:xfrm>
            <a:off x="906761" y="7630208"/>
            <a:ext cx="3975038" cy="1799439"/>
            <a:chOff x="0" y="0"/>
            <a:chExt cx="812800" cy="627031"/>
          </a:xfrm>
        </p:grpSpPr>
        <p:sp>
          <p:nvSpPr>
            <p:cNvPr id="95" name="Freeform 5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96" name="TextBox 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7" name="Group 7"/>
          <p:cNvGrpSpPr/>
          <p:nvPr/>
        </p:nvGrpSpPr>
        <p:grpSpPr>
          <a:xfrm>
            <a:off x="5023334" y="7495846"/>
            <a:ext cx="3975038" cy="1931490"/>
            <a:chOff x="0" y="-47625"/>
            <a:chExt cx="812800" cy="674656"/>
          </a:xfrm>
        </p:grpSpPr>
        <p:sp>
          <p:nvSpPr>
            <p:cNvPr id="98" name="Freeform 8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99" name="TextBox 9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0" name="Group 10"/>
          <p:cNvGrpSpPr/>
          <p:nvPr/>
        </p:nvGrpSpPr>
        <p:grpSpPr>
          <a:xfrm>
            <a:off x="9170951" y="7630208"/>
            <a:ext cx="3975038" cy="1799439"/>
            <a:chOff x="0" y="0"/>
            <a:chExt cx="812800" cy="627031"/>
          </a:xfrm>
        </p:grpSpPr>
        <p:sp>
          <p:nvSpPr>
            <p:cNvPr id="101" name="Freeform 11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102" name="TextBox 12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13326232" y="7634504"/>
            <a:ext cx="3975038" cy="1795143"/>
            <a:chOff x="0" y="0"/>
            <a:chExt cx="812800" cy="627031"/>
          </a:xfrm>
        </p:grpSpPr>
        <p:sp>
          <p:nvSpPr>
            <p:cNvPr id="104" name="Freeform 14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105" name="TextBox 15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6" name="AutoShape 3"/>
          <p:cNvSpPr/>
          <p:nvPr/>
        </p:nvSpPr>
        <p:spPr>
          <a:xfrm>
            <a:off x="996783" y="628650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7" name="TextBox 16"/>
          <p:cNvSpPr txBox="1"/>
          <p:nvPr/>
        </p:nvSpPr>
        <p:spPr>
          <a:xfrm>
            <a:off x="1255371" y="7944457"/>
            <a:ext cx="327929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평균 평점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리뷰 수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단어 빈도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분석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08" name="TextBox 17"/>
          <p:cNvSpPr txBox="1"/>
          <p:nvPr/>
        </p:nvSpPr>
        <p:spPr>
          <a:xfrm>
            <a:off x="5227697" y="7933653"/>
            <a:ext cx="359341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altLang="ko-KR" sz="3076" spc="-206" dirty="0" err="1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Huggingface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모델로 긍정</a:t>
            </a:r>
            <a:r>
              <a:rPr lang="en-US" altLang="ko-KR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3076" spc="-206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부정 감성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분류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09" name="TextBox 18"/>
          <p:cNvSpPr txBox="1"/>
          <p:nvPr/>
        </p:nvSpPr>
        <p:spPr>
          <a:xfrm>
            <a:off x="9496480" y="8022164"/>
            <a:ext cx="377207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LDA 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또는 </a:t>
            </a:r>
            <a:r>
              <a:rPr lang="en-US" altLang="ko-KR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NMF</a:t>
            </a: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을 이용한 주요 주제 파악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10" name="TextBox 18"/>
          <p:cNvSpPr txBox="1"/>
          <p:nvPr/>
        </p:nvSpPr>
        <p:spPr>
          <a:xfrm>
            <a:off x="13672130" y="7944457"/>
            <a:ext cx="327929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7"/>
              </a:lnSpc>
              <a:spcBef>
                <a:spcPct val="0"/>
              </a:spcBef>
            </a:pPr>
            <a:r>
              <a:rPr lang="ko-KR" altLang="en-US" sz="3076" spc="-20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자주 언급되는 단어 시각화</a:t>
            </a:r>
            <a:endParaRPr lang="en-US" sz="3076" spc="-20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99051" y="2703353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96104" y="137575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분석 </a:t>
            </a:r>
            <a:r>
              <a:rPr lang="en-US" altLang="ko-KR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 EDA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46768" y="2658063"/>
            <a:ext cx="7702031" cy="425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대부분의 유명 관광지는 평점이 </a:t>
            </a:r>
            <a:r>
              <a:rPr lang="ko-KR" altLang="en-US" sz="2576" spc="-172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높다</a:t>
            </a:r>
            <a:r>
              <a:rPr lang="en-US" altLang="ko-KR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02" y="3228508"/>
            <a:ext cx="15765098" cy="671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99051" y="2703353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96104" y="137575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분석 </a:t>
            </a:r>
            <a:r>
              <a:rPr lang="en-US" altLang="ko-KR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 EDA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46768" y="2658063"/>
            <a:ext cx="77020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평이 좋다고 해서 </a:t>
            </a:r>
            <a:r>
              <a:rPr lang="ko-KR" altLang="en-US" sz="2576" spc="-172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재방문</a:t>
            </a: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 이루어지는 것은 </a:t>
            </a:r>
            <a:r>
              <a:rPr lang="ko-KR" altLang="en-US" sz="2576" spc="-172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아니다</a:t>
            </a:r>
            <a:r>
              <a:rPr lang="en-US" altLang="ko-KR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.</a:t>
            </a: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29" y="3212170"/>
            <a:ext cx="15758171" cy="673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199051" y="2703353"/>
            <a:ext cx="377366" cy="3773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96104" y="1375750"/>
            <a:ext cx="5465963" cy="83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분석 </a:t>
            </a:r>
            <a:r>
              <a:rPr lang="en-US" altLang="ko-KR" sz="5076" spc="-340" dirty="0" smtClean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- EDA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46768" y="2658063"/>
            <a:ext cx="77020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ko-KR" altLang="en-US" sz="2576" spc="-172" dirty="0" err="1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리뷰길이는</a:t>
            </a: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altLang="ko-KR" sz="2576" spc="-172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50</a:t>
            </a:r>
            <a:r>
              <a:rPr lang="ko-KR" altLang="en-US" sz="2576" spc="-172" dirty="0" smtClean="0">
                <a:solidFill>
                  <a:srgbClr val="FF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자 이하</a:t>
            </a:r>
            <a:r>
              <a:rPr lang="ko-KR" altLang="en-US" sz="2576" spc="-172" dirty="0" smtClean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 많고 고르게 분포한다</a:t>
            </a:r>
            <a:endParaRPr lang="en-US" sz="2576" spc="-172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51" y="3119727"/>
            <a:ext cx="15869749" cy="65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317</Words>
  <Application>Microsoft Office PowerPoint</Application>
  <PresentationFormat>사용자 지정</PresentationFormat>
  <Paragraphs>95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Arial</vt:lpstr>
      <vt:lpstr>윤고딕 Bold</vt:lpstr>
      <vt:lpstr>Calibri</vt:lpstr>
      <vt:lpstr>Inter Bold</vt:lpstr>
      <vt:lpstr>윤고딕 Semi-Bold</vt:lpstr>
      <vt:lpstr>Gotham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심플한 회사 사업 프로젝트 소개 프레젠테이션</dc:title>
  <dc:creator>M</dc:creator>
  <cp:lastModifiedBy>M</cp:lastModifiedBy>
  <cp:revision>32</cp:revision>
  <dcterms:created xsi:type="dcterms:W3CDTF">2006-08-16T00:00:00Z</dcterms:created>
  <dcterms:modified xsi:type="dcterms:W3CDTF">2024-10-14T05:17:38Z</dcterms:modified>
  <dc:identifier>DAGQUT32MAk</dc:identifier>
</cp:coreProperties>
</file>